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98105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34391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983175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894693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750527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317528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42807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922315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37905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29894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1462021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3461644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875740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646376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1557008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16DA9F-80C8-4D87-8A85-6E9AB4DECECD}" type="datetimeFigureOut">
              <a:rPr lang="en-IN" smtClean="0"/>
              <a:pPr/>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285767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16DA9F-80C8-4D87-8A85-6E9AB4DECECD}" type="datetimeFigureOut">
              <a:rPr lang="en-IN" smtClean="0"/>
              <a:pPr/>
              <a:t>20-07-2022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C7BF2D7-C12C-485A-83D8-23499F02FDAE}" type="slidenum">
              <a:rPr lang="en-IN" smtClean="0"/>
              <a:pPr/>
              <a:t>‹#›</a:t>
            </a:fld>
            <a:endParaRPr lang="en-IN"/>
          </a:p>
        </p:txBody>
      </p:sp>
    </p:spTree>
    <p:extLst>
      <p:ext uri="{BB962C8B-B14F-4D97-AF65-F5344CB8AC3E}">
        <p14:creationId xmlns="" xmlns:p14="http://schemas.microsoft.com/office/powerpoint/2010/main" val="38767627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2AB3DD-EEEC-49A7-A13A-4366C7CDDE23}"/>
              </a:ext>
            </a:extLst>
          </p:cNvPr>
          <p:cNvSpPr>
            <a:spLocks noGrp="1"/>
          </p:cNvSpPr>
          <p:nvPr>
            <p:ph type="title"/>
          </p:nvPr>
        </p:nvSpPr>
        <p:spPr/>
        <p:txBody>
          <a:bodyPr>
            <a:noAutofit/>
          </a:bodyPr>
          <a:lstStyle/>
          <a:p>
            <a:r>
              <a:rPr lang="en-US" sz="9600" dirty="0"/>
              <a:t>CHLOROPLASTS</a:t>
            </a:r>
            <a:endParaRPr lang="en-IN" sz="9600" dirty="0"/>
          </a:p>
        </p:txBody>
      </p:sp>
      <p:pic>
        <p:nvPicPr>
          <p:cNvPr id="4098" name="Picture 2" descr="Chloroplasts- Definition, Structure, Functions and Diagram">
            <a:extLst>
              <a:ext uri="{FF2B5EF4-FFF2-40B4-BE49-F238E27FC236}">
                <a16:creationId xmlns="" xmlns:a16="http://schemas.microsoft.com/office/drawing/2014/main" id="{62040C94-4778-4C50-82EA-76482D6D6E53}"/>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26481" y="2176628"/>
            <a:ext cx="8671552" cy="289176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95745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EC1B1B-DCD6-48F1-BB55-4BF5CA0B5C04}"/>
              </a:ext>
            </a:extLst>
          </p:cNvPr>
          <p:cNvSpPr>
            <a:spLocks noGrp="1"/>
          </p:cNvSpPr>
          <p:nvPr>
            <p:ph type="ctrTitle"/>
          </p:nvPr>
        </p:nvSpPr>
        <p:spPr>
          <a:xfrm>
            <a:off x="1075993" y="0"/>
            <a:ext cx="7766936" cy="972567"/>
          </a:xfrm>
        </p:spPr>
        <p:txBody>
          <a:bodyPr/>
          <a:lstStyle/>
          <a:p>
            <a:pPr algn="ctr"/>
            <a:r>
              <a:rPr lang="en-US" b="1" i="1" dirty="0"/>
              <a:t>CHLOROPLAST</a:t>
            </a:r>
            <a:endParaRPr lang="en-IN" b="1" i="1" dirty="0"/>
          </a:p>
        </p:txBody>
      </p:sp>
      <p:sp>
        <p:nvSpPr>
          <p:cNvPr id="3" name="Subtitle 2">
            <a:extLst>
              <a:ext uri="{FF2B5EF4-FFF2-40B4-BE49-F238E27FC236}">
                <a16:creationId xmlns="" xmlns:a16="http://schemas.microsoft.com/office/drawing/2014/main" id="{AC63F74A-0451-4F8E-8A10-D6C00AB8EB58}"/>
              </a:ext>
            </a:extLst>
          </p:cNvPr>
          <p:cNvSpPr>
            <a:spLocks noGrp="1"/>
          </p:cNvSpPr>
          <p:nvPr>
            <p:ph type="subTitle" idx="1"/>
          </p:nvPr>
        </p:nvSpPr>
        <p:spPr>
          <a:xfrm>
            <a:off x="940526" y="1214847"/>
            <a:ext cx="9143999" cy="3932886"/>
          </a:xfrm>
        </p:spPr>
        <p:txBody>
          <a:bodyPr>
            <a:normAutofit/>
          </a:bodyPr>
          <a:lstStyle/>
          <a:p>
            <a:pPr algn="just"/>
            <a:r>
              <a:rPr lang="en-US" sz="2200" b="1" dirty="0">
                <a:solidFill>
                  <a:srgbClr val="1A1A1A"/>
                </a:solidFill>
                <a:latin typeface="Georgia" panose="02040502050405020303" pitchFamily="18" charset="0"/>
              </a:rPr>
              <a:t>C</a:t>
            </a:r>
            <a:r>
              <a:rPr lang="en-US" sz="2200" b="1" i="0" dirty="0">
                <a:solidFill>
                  <a:srgbClr val="1A1A1A"/>
                </a:solidFill>
                <a:effectLst/>
                <a:latin typeface="Georgia" panose="02040502050405020303" pitchFamily="18" charset="0"/>
              </a:rPr>
              <a:t>hloroplast</a:t>
            </a:r>
            <a:r>
              <a:rPr lang="en-US" sz="2200" b="0" i="0" dirty="0">
                <a:solidFill>
                  <a:srgbClr val="1A1A1A"/>
                </a:solidFill>
                <a:effectLst/>
                <a:latin typeface="Georgia" panose="02040502050405020303" pitchFamily="18" charset="0"/>
              </a:rPr>
              <a:t>, </a:t>
            </a:r>
            <a:r>
              <a:rPr lang="en-US" sz="2200" b="0" i="0" dirty="0">
                <a:solidFill>
                  <a:schemeClr val="tx1"/>
                </a:solidFill>
                <a:effectLst/>
                <a:latin typeface="Georgia" panose="02040502050405020303" pitchFamily="18" charset="0"/>
              </a:rPr>
              <a:t>structure within the </a:t>
            </a:r>
            <a:r>
              <a:rPr lang="en-US" sz="2200" dirty="0">
                <a:solidFill>
                  <a:schemeClr val="tx1"/>
                </a:solidFill>
                <a:latin typeface="Georgia" panose="02040502050405020303" pitchFamily="18" charset="0"/>
              </a:rPr>
              <a:t>cells</a:t>
            </a:r>
            <a:r>
              <a:rPr lang="en-US" sz="2200" b="0" i="0" dirty="0">
                <a:solidFill>
                  <a:schemeClr val="tx1"/>
                </a:solidFill>
                <a:effectLst/>
                <a:latin typeface="Georgia" panose="02040502050405020303" pitchFamily="18" charset="0"/>
              </a:rPr>
              <a:t> of </a:t>
            </a:r>
            <a:r>
              <a:rPr lang="en-US" sz="2200" dirty="0">
                <a:solidFill>
                  <a:schemeClr val="tx1"/>
                </a:solidFill>
                <a:latin typeface="Georgia" panose="02040502050405020303" pitchFamily="18" charset="0"/>
              </a:rPr>
              <a:t>plants</a:t>
            </a:r>
            <a:r>
              <a:rPr lang="en-US" sz="2200" b="0" i="0" dirty="0">
                <a:solidFill>
                  <a:schemeClr val="tx1"/>
                </a:solidFill>
                <a:effectLst/>
                <a:latin typeface="Georgia" panose="02040502050405020303" pitchFamily="18" charset="0"/>
              </a:rPr>
              <a:t> and </a:t>
            </a:r>
            <a:r>
              <a:rPr lang="en-US" sz="2200" dirty="0">
                <a:solidFill>
                  <a:schemeClr val="tx1"/>
                </a:solidFill>
                <a:latin typeface="Georgia" panose="02040502050405020303" pitchFamily="18" charset="0"/>
              </a:rPr>
              <a:t>green algae</a:t>
            </a:r>
            <a:r>
              <a:rPr lang="en-US" sz="2200" b="0" i="0" dirty="0">
                <a:solidFill>
                  <a:schemeClr val="tx1"/>
                </a:solidFill>
                <a:effectLst/>
                <a:latin typeface="Georgia" panose="02040502050405020303" pitchFamily="18" charset="0"/>
              </a:rPr>
              <a:t> that is the site of </a:t>
            </a:r>
            <a:r>
              <a:rPr lang="en-US" sz="2200" dirty="0">
                <a:solidFill>
                  <a:schemeClr val="tx1"/>
                </a:solidFill>
                <a:latin typeface="Georgia" panose="02040502050405020303" pitchFamily="18" charset="0"/>
              </a:rPr>
              <a:t>photosynthesis</a:t>
            </a:r>
            <a:r>
              <a:rPr lang="en-US" sz="2200" b="0" i="0" dirty="0">
                <a:solidFill>
                  <a:schemeClr val="tx1"/>
                </a:solidFill>
                <a:effectLst/>
                <a:latin typeface="Georgia" panose="02040502050405020303" pitchFamily="18" charset="0"/>
              </a:rPr>
              <a:t>, the process by which light energy is </a:t>
            </a:r>
            <a:r>
              <a:rPr lang="en-US" sz="2200" dirty="0">
                <a:solidFill>
                  <a:schemeClr val="tx1"/>
                </a:solidFill>
                <a:latin typeface="Georgia" panose="02040502050405020303" pitchFamily="18" charset="0"/>
              </a:rPr>
              <a:t>converted</a:t>
            </a:r>
            <a:r>
              <a:rPr lang="en-US" sz="2200" b="0" i="0" dirty="0">
                <a:solidFill>
                  <a:schemeClr val="tx1"/>
                </a:solidFill>
                <a:effectLst/>
                <a:latin typeface="Georgia" panose="02040502050405020303" pitchFamily="18" charset="0"/>
              </a:rPr>
              <a:t> to </a:t>
            </a:r>
            <a:r>
              <a:rPr lang="en-US" sz="2200" dirty="0">
                <a:solidFill>
                  <a:schemeClr val="tx1"/>
                </a:solidFill>
                <a:latin typeface="Georgia" panose="02040502050405020303" pitchFamily="18" charset="0"/>
              </a:rPr>
              <a:t>chemical energy</a:t>
            </a:r>
            <a:r>
              <a:rPr lang="en-US" sz="2200" b="0" i="0" dirty="0">
                <a:solidFill>
                  <a:schemeClr val="tx1"/>
                </a:solidFill>
                <a:effectLst/>
                <a:latin typeface="Georgia" panose="02040502050405020303" pitchFamily="18" charset="0"/>
              </a:rPr>
              <a:t>, resulting in the production of </a:t>
            </a:r>
            <a:r>
              <a:rPr lang="en-US" sz="2200" dirty="0">
                <a:solidFill>
                  <a:schemeClr val="tx1"/>
                </a:solidFill>
                <a:latin typeface="Georgia" panose="02040502050405020303" pitchFamily="18" charset="0"/>
              </a:rPr>
              <a:t>oxygen</a:t>
            </a:r>
            <a:r>
              <a:rPr lang="en-US" sz="2200" b="0" i="0" dirty="0">
                <a:solidFill>
                  <a:schemeClr val="tx1"/>
                </a:solidFill>
                <a:effectLst/>
                <a:latin typeface="Georgia" panose="02040502050405020303" pitchFamily="18" charset="0"/>
              </a:rPr>
              <a:t> and energy-rich </a:t>
            </a:r>
            <a:r>
              <a:rPr lang="en-US" sz="2200" dirty="0">
                <a:solidFill>
                  <a:schemeClr val="tx1"/>
                </a:solidFill>
                <a:latin typeface="Georgia" panose="02040502050405020303" pitchFamily="18" charset="0"/>
              </a:rPr>
              <a:t>organic compounds</a:t>
            </a:r>
            <a:r>
              <a:rPr lang="en-US" sz="2200" b="0" i="0" dirty="0">
                <a:solidFill>
                  <a:schemeClr val="tx1"/>
                </a:solidFill>
                <a:effectLst/>
                <a:latin typeface="Georgia" panose="02040502050405020303" pitchFamily="18" charset="0"/>
              </a:rPr>
              <a:t>. Photosynthetic </a:t>
            </a:r>
            <a:r>
              <a:rPr lang="en-US" sz="2200" dirty="0">
                <a:solidFill>
                  <a:schemeClr val="tx1"/>
                </a:solidFill>
                <a:latin typeface="Georgia" panose="02040502050405020303" pitchFamily="18" charset="0"/>
              </a:rPr>
              <a:t>cyanobacteria</a:t>
            </a:r>
            <a:r>
              <a:rPr lang="en-US" sz="2200" b="0" i="0" dirty="0">
                <a:solidFill>
                  <a:schemeClr val="tx1"/>
                </a:solidFill>
                <a:effectLst/>
                <a:latin typeface="Georgia" panose="02040502050405020303" pitchFamily="18" charset="0"/>
              </a:rPr>
              <a:t> are free-living close relatives of chloroplasts; endosymbiotic theory posits that chloroplasts and </a:t>
            </a:r>
            <a:r>
              <a:rPr lang="en-US" sz="2200" dirty="0">
                <a:solidFill>
                  <a:schemeClr val="tx1"/>
                </a:solidFill>
                <a:latin typeface="Georgia" panose="02040502050405020303" pitchFamily="18" charset="0"/>
              </a:rPr>
              <a:t>mitochondria</a:t>
            </a:r>
            <a:r>
              <a:rPr lang="en-US" sz="2200" b="0" i="0" dirty="0">
                <a:solidFill>
                  <a:schemeClr val="tx1"/>
                </a:solidFill>
                <a:effectLst/>
                <a:latin typeface="Georgia" panose="02040502050405020303" pitchFamily="18" charset="0"/>
              </a:rPr>
              <a:t> (energy-producing organelles in </a:t>
            </a:r>
            <a:r>
              <a:rPr lang="en-US" sz="2200" dirty="0">
                <a:solidFill>
                  <a:schemeClr val="tx1"/>
                </a:solidFill>
                <a:latin typeface="Georgia" panose="02040502050405020303" pitchFamily="18" charset="0"/>
              </a:rPr>
              <a:t>eukaryotic cells</a:t>
            </a:r>
            <a:r>
              <a:rPr lang="en-US" sz="2200" b="0" i="0" dirty="0">
                <a:solidFill>
                  <a:schemeClr val="tx1"/>
                </a:solidFill>
                <a:effectLst/>
                <a:latin typeface="Georgia" panose="02040502050405020303" pitchFamily="18" charset="0"/>
              </a:rPr>
              <a:t>) are descended from such organisms.</a:t>
            </a:r>
          </a:p>
          <a:p>
            <a:pPr algn="just"/>
            <a:endParaRPr lang="en-IN" sz="2200" dirty="0">
              <a:solidFill>
                <a:schemeClr val="tx1"/>
              </a:solidFill>
            </a:endParaRPr>
          </a:p>
        </p:txBody>
      </p:sp>
      <p:pic>
        <p:nvPicPr>
          <p:cNvPr id="1026" name="Picture 2" descr="outer">
            <a:extLst>
              <a:ext uri="{FF2B5EF4-FFF2-40B4-BE49-F238E27FC236}">
                <a16:creationId xmlns="" xmlns:a16="http://schemas.microsoft.com/office/drawing/2014/main" id="{F1EE8E00-0414-48E4-9AAB-9744825A987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08085" y="3641384"/>
            <a:ext cx="5592932" cy="302067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39902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6814AB-E120-4F3F-903B-5861ED8F0242}"/>
              </a:ext>
            </a:extLst>
          </p:cNvPr>
          <p:cNvSpPr>
            <a:spLocks noGrp="1"/>
          </p:cNvSpPr>
          <p:nvPr>
            <p:ph type="ctrTitle"/>
          </p:nvPr>
        </p:nvSpPr>
        <p:spPr>
          <a:xfrm>
            <a:off x="1507067" y="353792"/>
            <a:ext cx="7766936" cy="1164289"/>
          </a:xfrm>
        </p:spPr>
        <p:txBody>
          <a:bodyPr/>
          <a:lstStyle/>
          <a:p>
            <a:r>
              <a:rPr lang="en-US" sz="4400" i="1" dirty="0"/>
              <a:t>Characteristics of chloroplast</a:t>
            </a:r>
            <a:endParaRPr lang="en-IN" sz="4400" i="1" dirty="0"/>
          </a:p>
        </p:txBody>
      </p:sp>
      <p:sp>
        <p:nvSpPr>
          <p:cNvPr id="3" name="Subtitle 2">
            <a:extLst>
              <a:ext uri="{FF2B5EF4-FFF2-40B4-BE49-F238E27FC236}">
                <a16:creationId xmlns="" xmlns:a16="http://schemas.microsoft.com/office/drawing/2014/main" id="{CFFB5815-3D89-4DFF-91A2-2F160F98E503}"/>
              </a:ext>
            </a:extLst>
          </p:cNvPr>
          <p:cNvSpPr>
            <a:spLocks noGrp="1"/>
          </p:cNvSpPr>
          <p:nvPr>
            <p:ph type="subTitle" idx="1"/>
          </p:nvPr>
        </p:nvSpPr>
        <p:spPr>
          <a:xfrm>
            <a:off x="600890" y="1677880"/>
            <a:ext cx="9457509" cy="4403324"/>
          </a:xfrm>
        </p:spPr>
        <p:txBody>
          <a:bodyPr>
            <a:noAutofit/>
          </a:bodyPr>
          <a:lstStyle/>
          <a:p>
            <a:pPr algn="just"/>
            <a:r>
              <a:rPr lang="en-US" sz="2000" b="0" i="0" dirty="0">
                <a:solidFill>
                  <a:schemeClr val="tx1"/>
                </a:solidFill>
                <a:effectLst/>
                <a:latin typeface="Georgia" panose="02040502050405020303" pitchFamily="18" charset="0"/>
              </a:rPr>
              <a:t>Chloroplasts are a type of plastid—a round, oval, or disk-shaped body that is involved in the synthesis and storage of foodstuffs. Chloroplasts are distinguished from other types of plastids by their green </a:t>
            </a:r>
            <a:r>
              <a:rPr lang="en-US" sz="2000" b="0" i="0" dirty="0" err="1">
                <a:solidFill>
                  <a:schemeClr val="tx1"/>
                </a:solidFill>
                <a:effectLst/>
                <a:latin typeface="Georgia" panose="02040502050405020303" pitchFamily="18" charset="0"/>
              </a:rPr>
              <a:t>colour</a:t>
            </a:r>
            <a:r>
              <a:rPr lang="en-US" sz="2000" b="0" i="0" dirty="0">
                <a:solidFill>
                  <a:schemeClr val="tx1"/>
                </a:solidFill>
                <a:effectLst/>
                <a:latin typeface="Georgia" panose="02040502050405020303" pitchFamily="18" charset="0"/>
              </a:rPr>
              <a:t>, which results from the presence of two pigments, </a:t>
            </a:r>
            <a:r>
              <a:rPr lang="en-US" sz="2000" dirty="0">
                <a:solidFill>
                  <a:schemeClr val="tx1"/>
                </a:solidFill>
                <a:latin typeface="Georgia" panose="02040502050405020303" pitchFamily="18" charset="0"/>
              </a:rPr>
              <a:t>chlorophyll </a:t>
            </a:r>
            <a:r>
              <a:rPr lang="en-US" sz="2000" i="1" dirty="0">
                <a:solidFill>
                  <a:schemeClr val="tx1"/>
                </a:solidFill>
                <a:latin typeface="Georgia" panose="02040502050405020303" pitchFamily="18" charset="0"/>
              </a:rPr>
              <a:t>a</a:t>
            </a:r>
            <a:r>
              <a:rPr lang="en-US" sz="2000" b="0" i="0" dirty="0">
                <a:solidFill>
                  <a:schemeClr val="tx1"/>
                </a:solidFill>
                <a:effectLst/>
                <a:latin typeface="Georgia" panose="02040502050405020303" pitchFamily="18" charset="0"/>
              </a:rPr>
              <a:t> and </a:t>
            </a:r>
            <a:r>
              <a:rPr lang="en-US" sz="2000" dirty="0">
                <a:solidFill>
                  <a:schemeClr val="tx1"/>
                </a:solidFill>
                <a:latin typeface="Georgia" panose="02040502050405020303" pitchFamily="18" charset="0"/>
              </a:rPr>
              <a:t>chlorophyll </a:t>
            </a:r>
            <a:r>
              <a:rPr lang="en-US" sz="2000" i="1" dirty="0">
                <a:solidFill>
                  <a:schemeClr val="tx1"/>
                </a:solidFill>
                <a:latin typeface="Georgia" panose="02040502050405020303" pitchFamily="18" charset="0"/>
              </a:rPr>
              <a:t>b</a:t>
            </a:r>
            <a:r>
              <a:rPr lang="en-US" sz="2000" b="0" i="0" dirty="0">
                <a:solidFill>
                  <a:schemeClr val="tx1"/>
                </a:solidFill>
                <a:effectLst/>
                <a:latin typeface="Georgia" panose="02040502050405020303" pitchFamily="18" charset="0"/>
              </a:rPr>
              <a:t>. A function of those pigments is to absorb light energy for the process of </a:t>
            </a:r>
            <a:r>
              <a:rPr lang="en-US" sz="2000" dirty="0">
                <a:solidFill>
                  <a:schemeClr val="tx1"/>
                </a:solidFill>
                <a:latin typeface="Georgia" panose="02040502050405020303" pitchFamily="18" charset="0"/>
              </a:rPr>
              <a:t>photosynthesis</a:t>
            </a:r>
            <a:r>
              <a:rPr lang="en-US" sz="2000" b="0" i="0" dirty="0">
                <a:solidFill>
                  <a:schemeClr val="tx1"/>
                </a:solidFill>
                <a:effectLst/>
                <a:latin typeface="Georgia" panose="02040502050405020303" pitchFamily="18" charset="0"/>
              </a:rPr>
              <a:t>. Other pigments, such as </a:t>
            </a:r>
            <a:r>
              <a:rPr lang="en-US" sz="2000" dirty="0">
                <a:solidFill>
                  <a:schemeClr val="tx1"/>
                </a:solidFill>
                <a:latin typeface="Georgia" panose="02040502050405020303" pitchFamily="18" charset="0"/>
              </a:rPr>
              <a:t>carotenoids</a:t>
            </a:r>
            <a:r>
              <a:rPr lang="en-US" sz="2000" b="0" i="0" dirty="0">
                <a:solidFill>
                  <a:schemeClr val="tx1"/>
                </a:solidFill>
                <a:effectLst/>
                <a:latin typeface="Georgia" panose="02040502050405020303" pitchFamily="18" charset="0"/>
              </a:rPr>
              <a:t>, are also present in chloroplasts and serve as accessory pigments, trapping </a:t>
            </a:r>
            <a:r>
              <a:rPr lang="en-US" sz="2000" dirty="0">
                <a:solidFill>
                  <a:schemeClr val="tx1"/>
                </a:solidFill>
                <a:latin typeface="Georgia" panose="02040502050405020303" pitchFamily="18" charset="0"/>
              </a:rPr>
              <a:t>solar energy</a:t>
            </a:r>
            <a:r>
              <a:rPr lang="en-US" sz="2000" b="0" i="0" dirty="0">
                <a:solidFill>
                  <a:schemeClr val="tx1"/>
                </a:solidFill>
                <a:effectLst/>
                <a:latin typeface="Georgia" panose="02040502050405020303" pitchFamily="18" charset="0"/>
              </a:rPr>
              <a:t> and passing it to chlorophyll. In plants, chloroplasts occur in all green tissues, though they are concentrated particularly in the </a:t>
            </a:r>
            <a:r>
              <a:rPr lang="en-US" sz="2000" dirty="0">
                <a:solidFill>
                  <a:schemeClr val="tx1"/>
                </a:solidFill>
                <a:latin typeface="Georgia" panose="02040502050405020303" pitchFamily="18" charset="0"/>
              </a:rPr>
              <a:t>parenchyma</a:t>
            </a:r>
            <a:r>
              <a:rPr lang="en-US" sz="2000" b="0" i="0" dirty="0">
                <a:solidFill>
                  <a:schemeClr val="tx1"/>
                </a:solidFill>
                <a:effectLst/>
                <a:latin typeface="Georgia" panose="02040502050405020303" pitchFamily="18" charset="0"/>
              </a:rPr>
              <a:t> cells of the </a:t>
            </a:r>
            <a:r>
              <a:rPr lang="en-US" sz="2000" dirty="0">
                <a:solidFill>
                  <a:schemeClr val="tx1"/>
                </a:solidFill>
                <a:latin typeface="Georgia" panose="02040502050405020303" pitchFamily="18" charset="0"/>
              </a:rPr>
              <a:t>leaf</a:t>
            </a:r>
            <a:r>
              <a:rPr lang="en-US" sz="2000" b="0" i="0" u="none" strike="noStrike" dirty="0">
                <a:solidFill>
                  <a:schemeClr val="tx1"/>
                </a:solidFill>
                <a:effectLst/>
                <a:latin typeface="Georgia" panose="02040502050405020303" pitchFamily="18" charset="0"/>
              </a:rPr>
              <a:t> </a:t>
            </a:r>
            <a:r>
              <a:rPr lang="en-US" sz="2000" b="0" i="0" dirty="0">
                <a:solidFill>
                  <a:schemeClr val="tx1"/>
                </a:solidFill>
                <a:effectLst/>
                <a:latin typeface="Georgia" panose="02040502050405020303" pitchFamily="18" charset="0"/>
              </a:rPr>
              <a:t>mesophyll. </a:t>
            </a:r>
          </a:p>
          <a:p>
            <a:pPr algn="just"/>
            <a:r>
              <a:rPr lang="en-US" sz="2000" b="0" i="0" dirty="0">
                <a:solidFill>
                  <a:schemeClr val="tx1"/>
                </a:solidFill>
                <a:effectLst/>
                <a:latin typeface="Georgia" panose="02040502050405020303" pitchFamily="18" charset="0"/>
              </a:rPr>
              <a:t>Chloroplasts are roughly 1–2 </a:t>
            </a:r>
            <a:r>
              <a:rPr lang="en-US" sz="2000" b="0" i="0" dirty="0" err="1">
                <a:solidFill>
                  <a:schemeClr val="tx1"/>
                </a:solidFill>
                <a:effectLst/>
                <a:latin typeface="Georgia" panose="02040502050405020303" pitchFamily="18" charset="0"/>
              </a:rPr>
              <a:t>μm</a:t>
            </a:r>
            <a:r>
              <a:rPr lang="en-US" sz="2000" b="0" i="0" dirty="0">
                <a:solidFill>
                  <a:schemeClr val="tx1"/>
                </a:solidFill>
                <a:effectLst/>
                <a:latin typeface="Georgia" panose="02040502050405020303" pitchFamily="18" charset="0"/>
              </a:rPr>
              <a:t> (1 </a:t>
            </a:r>
            <a:r>
              <a:rPr lang="en-US" sz="2000" b="0" i="0" dirty="0" err="1">
                <a:solidFill>
                  <a:schemeClr val="tx1"/>
                </a:solidFill>
                <a:effectLst/>
                <a:latin typeface="Georgia" panose="02040502050405020303" pitchFamily="18" charset="0"/>
              </a:rPr>
              <a:t>μm</a:t>
            </a:r>
            <a:r>
              <a:rPr lang="en-US" sz="2000" b="0" i="0" dirty="0">
                <a:solidFill>
                  <a:schemeClr val="tx1"/>
                </a:solidFill>
                <a:effectLst/>
                <a:latin typeface="Georgia" panose="02040502050405020303" pitchFamily="18" charset="0"/>
              </a:rPr>
              <a:t> = 0.001 mm) thick and 5–7 </a:t>
            </a:r>
            <a:r>
              <a:rPr lang="en-US" sz="2000" b="0" i="0" dirty="0" err="1">
                <a:solidFill>
                  <a:schemeClr val="tx1"/>
                </a:solidFill>
                <a:effectLst/>
                <a:latin typeface="Georgia" panose="02040502050405020303" pitchFamily="18" charset="0"/>
              </a:rPr>
              <a:t>μm</a:t>
            </a:r>
            <a:r>
              <a:rPr lang="en-US" sz="2000" b="0" i="0" dirty="0">
                <a:solidFill>
                  <a:schemeClr val="tx1"/>
                </a:solidFill>
                <a:effectLst/>
                <a:latin typeface="Georgia" panose="02040502050405020303" pitchFamily="18" charset="0"/>
              </a:rPr>
              <a:t> in </a:t>
            </a:r>
            <a:r>
              <a:rPr lang="en-US" sz="2000" dirty="0">
                <a:solidFill>
                  <a:schemeClr val="tx1"/>
                </a:solidFill>
                <a:latin typeface="Georgia" panose="02040502050405020303" pitchFamily="18" charset="0"/>
              </a:rPr>
              <a:t>diameter</a:t>
            </a:r>
            <a:r>
              <a:rPr lang="en-US" sz="2000" u="none" strike="noStrike" dirty="0">
                <a:solidFill>
                  <a:schemeClr val="tx1"/>
                </a:solidFill>
                <a:latin typeface="Georgia" panose="02040502050405020303" pitchFamily="18" charset="0"/>
              </a:rPr>
              <a:t>.</a:t>
            </a:r>
            <a:r>
              <a:rPr lang="en-US" sz="2000" b="0" i="0" dirty="0">
                <a:solidFill>
                  <a:schemeClr val="tx1"/>
                </a:solidFill>
                <a:effectLst/>
                <a:latin typeface="Georgia" panose="02040502050405020303" pitchFamily="18" charset="0"/>
              </a:rPr>
              <a:t> They are enclosed in a chloroplast envelope, which consists of a double membrane with outer and inner layers, between which is a gap called the intermembrane space. A third, internal membrane, extensively folded and characterized by the presence of closed disks (or </a:t>
            </a:r>
            <a:r>
              <a:rPr lang="en-US" sz="2000" dirty="0">
                <a:solidFill>
                  <a:schemeClr val="tx1"/>
                </a:solidFill>
                <a:latin typeface="Georgia" panose="02040502050405020303" pitchFamily="18" charset="0"/>
              </a:rPr>
              <a:t>thylakoids</a:t>
            </a:r>
            <a:r>
              <a:rPr lang="en-US" sz="2000" b="0" i="0" dirty="0">
                <a:solidFill>
                  <a:schemeClr val="tx1"/>
                </a:solidFill>
                <a:effectLst/>
                <a:latin typeface="Georgia" panose="02040502050405020303" pitchFamily="18" charset="0"/>
              </a:rPr>
              <a:t>), is known as the thylakoid membrane. </a:t>
            </a:r>
            <a:endParaRPr lang="en-IN" sz="2000" dirty="0">
              <a:solidFill>
                <a:schemeClr val="tx1"/>
              </a:solidFill>
            </a:endParaRPr>
          </a:p>
        </p:txBody>
      </p:sp>
    </p:spTree>
    <p:extLst>
      <p:ext uri="{BB962C8B-B14F-4D97-AF65-F5344CB8AC3E}">
        <p14:creationId xmlns="" xmlns:p14="http://schemas.microsoft.com/office/powerpoint/2010/main" val="119051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2661BE-DF25-48A4-AA1E-54E135CAF4AC}"/>
              </a:ext>
            </a:extLst>
          </p:cNvPr>
          <p:cNvSpPr>
            <a:spLocks noGrp="1"/>
          </p:cNvSpPr>
          <p:nvPr>
            <p:ph type="ctrTitle"/>
          </p:nvPr>
        </p:nvSpPr>
        <p:spPr>
          <a:xfrm>
            <a:off x="906176" y="0"/>
            <a:ext cx="7766936" cy="654665"/>
          </a:xfrm>
        </p:spPr>
        <p:txBody>
          <a:bodyPr/>
          <a:lstStyle/>
          <a:p>
            <a:pPr algn="ctr"/>
            <a:r>
              <a:rPr lang="en-US" sz="3600" b="1" i="1" dirty="0"/>
              <a:t>Marker Enzyme of Chloroplast</a:t>
            </a:r>
            <a:endParaRPr lang="en-IN" sz="3600" b="1" i="1" dirty="0"/>
          </a:p>
        </p:txBody>
      </p:sp>
      <p:sp>
        <p:nvSpPr>
          <p:cNvPr id="3" name="Subtitle 2">
            <a:extLst>
              <a:ext uri="{FF2B5EF4-FFF2-40B4-BE49-F238E27FC236}">
                <a16:creationId xmlns="" xmlns:a16="http://schemas.microsoft.com/office/drawing/2014/main" id="{9C135EEC-5DF2-4BD1-AB3D-1AE9F9C576D2}"/>
              </a:ext>
            </a:extLst>
          </p:cNvPr>
          <p:cNvSpPr>
            <a:spLocks noGrp="1"/>
          </p:cNvSpPr>
          <p:nvPr>
            <p:ph type="subTitle" idx="1"/>
          </p:nvPr>
        </p:nvSpPr>
        <p:spPr>
          <a:xfrm>
            <a:off x="705394" y="861578"/>
            <a:ext cx="9692640" cy="4585633"/>
          </a:xfrm>
        </p:spPr>
        <p:txBody>
          <a:bodyPr>
            <a:noAutofit/>
          </a:bodyPr>
          <a:lstStyle/>
          <a:p>
            <a:pPr algn="l"/>
            <a:r>
              <a:rPr lang="en-IN" sz="2000" b="0" i="0" dirty="0">
                <a:solidFill>
                  <a:schemeClr val="tx1"/>
                </a:solidFill>
                <a:effectLst/>
                <a:latin typeface="arial" panose="020B0604020202020204" pitchFamily="34" charset="0"/>
              </a:rPr>
              <a:t>The marker enzymes of chloroplast include </a:t>
            </a:r>
            <a:r>
              <a:rPr lang="en-IN" sz="2000" b="1" i="0" dirty="0">
                <a:solidFill>
                  <a:schemeClr val="tx1"/>
                </a:solidFill>
                <a:effectLst/>
                <a:latin typeface="arial" panose="020B0604020202020204" pitchFamily="34" charset="0"/>
              </a:rPr>
              <a:t>RUBISCO, NADP-Reductase, ATP synthase, Glyceraldehyde-3-phosphate dehydrogenase, and chlorophyllase</a:t>
            </a:r>
            <a:r>
              <a:rPr lang="en-IN" sz="2000" dirty="0">
                <a:solidFill>
                  <a:schemeClr val="tx1"/>
                </a:solidFill>
                <a:latin typeface="arial" panose="020B0604020202020204" pitchFamily="34" charset="0"/>
              </a:rPr>
              <a:t> etc.</a:t>
            </a:r>
            <a:endParaRPr lang="en-IN" sz="2000" b="0" i="0" dirty="0">
              <a:solidFill>
                <a:schemeClr val="tx1"/>
              </a:solidFill>
              <a:effectLst/>
              <a:latin typeface="arial" panose="020B0604020202020204" pitchFamily="34" charset="0"/>
            </a:endParaRPr>
          </a:p>
          <a:p>
            <a:pPr algn="l" rtl="0"/>
            <a:r>
              <a:rPr lang="en-US" sz="2000" b="0" i="0" dirty="0">
                <a:solidFill>
                  <a:schemeClr val="tx1"/>
                </a:solidFill>
                <a:effectLst/>
                <a:latin typeface="-apple-system"/>
              </a:rPr>
              <a:t>There are certain enzymes present in chloroplast some are known for their activity on photosynthesis while some are known for their action on different metabolism of plant…</a:t>
            </a:r>
          </a:p>
          <a:p>
            <a:pPr algn="l" rtl="0"/>
            <a:r>
              <a:rPr lang="en-US" sz="2000" b="1" i="0" dirty="0" smtClean="0">
                <a:solidFill>
                  <a:schemeClr val="tx1"/>
                </a:solidFill>
                <a:effectLst/>
                <a:latin typeface="-apple-system"/>
              </a:rPr>
              <a:t>1. NADP-REDUCTASE </a:t>
            </a:r>
            <a:r>
              <a:rPr lang="en-US" sz="2000" b="1" i="0" dirty="0">
                <a:solidFill>
                  <a:schemeClr val="tx1"/>
                </a:solidFill>
                <a:effectLst/>
                <a:latin typeface="-apple-system"/>
              </a:rPr>
              <a:t>- </a:t>
            </a:r>
            <a:r>
              <a:rPr lang="en-US" sz="2000" b="0" i="0" dirty="0">
                <a:solidFill>
                  <a:schemeClr val="tx1"/>
                </a:solidFill>
                <a:effectLst/>
                <a:latin typeface="-apple-system"/>
              </a:rPr>
              <a:t>This enzyme is present in the </a:t>
            </a:r>
            <a:r>
              <a:rPr lang="en-US" sz="2000" b="1" i="0" dirty="0" err="1">
                <a:solidFill>
                  <a:schemeClr val="tx1"/>
                </a:solidFill>
                <a:effectLst/>
                <a:latin typeface="-apple-system"/>
              </a:rPr>
              <a:t>grana</a:t>
            </a:r>
            <a:r>
              <a:rPr lang="en-US" sz="2000" b="1" i="0" dirty="0">
                <a:solidFill>
                  <a:schemeClr val="tx1"/>
                </a:solidFill>
                <a:effectLst/>
                <a:latin typeface="-apple-system"/>
              </a:rPr>
              <a:t> </a:t>
            </a:r>
            <a:r>
              <a:rPr lang="en-US" sz="2000" b="1" i="0" dirty="0" err="1" smtClean="0">
                <a:solidFill>
                  <a:schemeClr val="tx1"/>
                </a:solidFill>
                <a:effectLst/>
                <a:latin typeface="-apple-system"/>
              </a:rPr>
              <a:t>thylakoid</a:t>
            </a:r>
            <a:r>
              <a:rPr lang="en-US" sz="2000" b="1" i="0" dirty="0" smtClean="0">
                <a:solidFill>
                  <a:schemeClr val="tx1"/>
                </a:solidFill>
                <a:effectLst/>
                <a:latin typeface="-apple-system"/>
              </a:rPr>
              <a:t> </a:t>
            </a:r>
            <a:r>
              <a:rPr lang="en-US" sz="2000" b="1" i="0" dirty="0">
                <a:solidFill>
                  <a:schemeClr val="tx1"/>
                </a:solidFill>
                <a:effectLst/>
                <a:latin typeface="-apple-system"/>
              </a:rPr>
              <a:t>on the stroma side of chloroplast</a:t>
            </a:r>
            <a:r>
              <a:rPr lang="en-US" sz="2000" b="0" i="0" dirty="0">
                <a:solidFill>
                  <a:schemeClr val="tx1"/>
                </a:solidFill>
                <a:effectLst/>
                <a:latin typeface="-apple-system"/>
              </a:rPr>
              <a:t>. This enzyme is helpful in light reaction of photosynthesis and is responsible for creating energy gradient in the chloroplast.</a:t>
            </a:r>
          </a:p>
          <a:p>
            <a:pPr algn="l" rtl="0"/>
            <a:r>
              <a:rPr lang="en-US" sz="2000" b="1" i="0" dirty="0" smtClean="0">
                <a:solidFill>
                  <a:schemeClr val="tx1"/>
                </a:solidFill>
                <a:effectLst/>
                <a:latin typeface="-apple-system"/>
              </a:rPr>
              <a:t>2. </a:t>
            </a:r>
            <a:r>
              <a:rPr lang="en-US" sz="2000" b="1" i="0" dirty="0" err="1" smtClean="0">
                <a:solidFill>
                  <a:schemeClr val="tx1"/>
                </a:solidFill>
                <a:effectLst/>
                <a:latin typeface="-apple-system"/>
              </a:rPr>
              <a:t>Phosphoenol</a:t>
            </a:r>
            <a:r>
              <a:rPr lang="en-US" sz="2000" b="1" i="0" dirty="0" smtClean="0">
                <a:solidFill>
                  <a:schemeClr val="tx1"/>
                </a:solidFill>
                <a:effectLst/>
                <a:latin typeface="-apple-system"/>
              </a:rPr>
              <a:t> </a:t>
            </a:r>
            <a:r>
              <a:rPr lang="en-US" sz="2000" b="1" i="0" dirty="0">
                <a:solidFill>
                  <a:schemeClr val="tx1"/>
                </a:solidFill>
                <a:effectLst/>
                <a:latin typeface="-apple-system"/>
              </a:rPr>
              <a:t>pyruvate- </a:t>
            </a:r>
            <a:r>
              <a:rPr lang="en-US" sz="2000" b="0" i="0" dirty="0">
                <a:solidFill>
                  <a:schemeClr val="tx1"/>
                </a:solidFill>
                <a:effectLst/>
                <a:latin typeface="-apple-system"/>
              </a:rPr>
              <a:t>This enzyme is present in </a:t>
            </a:r>
            <a:r>
              <a:rPr lang="en-US" sz="2000" b="1" i="0" dirty="0">
                <a:solidFill>
                  <a:schemeClr val="tx1"/>
                </a:solidFill>
                <a:effectLst/>
                <a:latin typeface="-apple-system"/>
              </a:rPr>
              <a:t>mesophyll cell in C4-plants</a:t>
            </a:r>
            <a:r>
              <a:rPr lang="en-US" sz="2000" b="0" i="0" dirty="0">
                <a:solidFill>
                  <a:schemeClr val="tx1"/>
                </a:solidFill>
                <a:effectLst/>
                <a:latin typeface="-apple-system"/>
              </a:rPr>
              <a:t> . It is important here to remember that this enzyme is not present in C3 plants. They only have Rubisco. In C4-plants PEP functions a primary CO2 acceptor and is responsible for fixation of </a:t>
            </a:r>
            <a:r>
              <a:rPr lang="en-US" sz="2000" b="1" i="0" dirty="0">
                <a:solidFill>
                  <a:schemeClr val="tx1"/>
                </a:solidFill>
                <a:effectLst/>
                <a:latin typeface="-apple-system"/>
              </a:rPr>
              <a:t>PEP CARBOXYLASE.</a:t>
            </a:r>
            <a:endParaRPr lang="en-US" sz="2000" b="0" i="0" dirty="0">
              <a:solidFill>
                <a:schemeClr val="tx1"/>
              </a:solidFill>
              <a:effectLst/>
              <a:latin typeface="-apple-system"/>
            </a:endParaRPr>
          </a:p>
          <a:p>
            <a:pPr algn="l" rtl="0"/>
            <a:r>
              <a:rPr lang="en-US" sz="2000" b="1" i="0" dirty="0" smtClean="0">
                <a:solidFill>
                  <a:schemeClr val="tx1"/>
                </a:solidFill>
                <a:effectLst/>
                <a:latin typeface="-apple-system"/>
              </a:rPr>
              <a:t>3. PHOTOSYSTEM </a:t>
            </a:r>
            <a:r>
              <a:rPr lang="en-US" sz="2000" b="1" i="0" dirty="0">
                <a:solidFill>
                  <a:schemeClr val="tx1"/>
                </a:solidFill>
                <a:effectLst/>
                <a:latin typeface="-apple-system"/>
              </a:rPr>
              <a:t>- II - </a:t>
            </a:r>
            <a:r>
              <a:rPr lang="en-US" sz="2000" b="0" i="0" dirty="0">
                <a:solidFill>
                  <a:schemeClr val="tx1"/>
                </a:solidFill>
                <a:effectLst/>
                <a:latin typeface="-apple-system"/>
              </a:rPr>
              <a:t>An enzyme present in the </a:t>
            </a:r>
            <a:r>
              <a:rPr lang="en-US" sz="2000" b="0" i="0" dirty="0" err="1" smtClean="0">
                <a:solidFill>
                  <a:schemeClr val="tx1"/>
                </a:solidFill>
                <a:effectLst/>
                <a:latin typeface="-apple-system"/>
              </a:rPr>
              <a:t>thylakoid</a:t>
            </a:r>
            <a:r>
              <a:rPr lang="en-US" sz="2000" b="0" i="0" dirty="0" smtClean="0">
                <a:solidFill>
                  <a:schemeClr val="tx1"/>
                </a:solidFill>
                <a:effectLst/>
                <a:latin typeface="-apple-system"/>
              </a:rPr>
              <a:t> </a:t>
            </a:r>
            <a:r>
              <a:rPr lang="en-US" sz="2000" b="0" i="0" dirty="0">
                <a:solidFill>
                  <a:schemeClr val="tx1"/>
                </a:solidFill>
                <a:effectLst/>
                <a:latin typeface="-apple-system"/>
              </a:rPr>
              <a:t>membrane which plays a major functions in non-cyclic photophosphorylation and is responsible for </a:t>
            </a:r>
            <a:r>
              <a:rPr lang="en-US" sz="2000" b="0" i="0" dirty="0" smtClean="0">
                <a:solidFill>
                  <a:schemeClr val="tx1"/>
                </a:solidFill>
                <a:effectLst/>
                <a:latin typeface="-apple-system"/>
              </a:rPr>
              <a:t>splitting </a:t>
            </a:r>
            <a:r>
              <a:rPr lang="en-US" sz="2000" b="0" i="0" dirty="0">
                <a:solidFill>
                  <a:schemeClr val="tx1"/>
                </a:solidFill>
                <a:effectLst/>
                <a:latin typeface="-apple-system"/>
              </a:rPr>
              <a:t>of water to 2H+,[O] and electron. This electron is responsible for replacing those removed from photosystem I. </a:t>
            </a:r>
          </a:p>
          <a:p>
            <a:pPr algn="l"/>
            <a:endParaRPr lang="en-IN" sz="1600" b="0" i="0" dirty="0">
              <a:solidFill>
                <a:srgbClr val="BDC1C6"/>
              </a:solidFill>
              <a:effectLst/>
              <a:latin typeface="arial" panose="020B0604020202020204" pitchFamily="34" charset="0"/>
            </a:endParaRPr>
          </a:p>
          <a:p>
            <a:r>
              <a:rPr lang="en-IN" sz="1600" b="0" i="0" dirty="0">
                <a:solidFill>
                  <a:srgbClr val="BDC1C6"/>
                </a:solidFill>
                <a:effectLst/>
                <a:latin typeface="arial" panose="020B0604020202020204" pitchFamily="34" charset="0"/>
              </a:rPr>
              <a:t/>
            </a:r>
            <a:br>
              <a:rPr lang="en-IN" sz="1600" b="0" i="0" dirty="0">
                <a:solidFill>
                  <a:srgbClr val="BDC1C6"/>
                </a:solidFill>
                <a:effectLst/>
                <a:latin typeface="arial" panose="020B0604020202020204" pitchFamily="34" charset="0"/>
              </a:rPr>
            </a:br>
            <a:r>
              <a:rPr lang="en-IN" sz="1600" b="0" i="0" dirty="0">
                <a:solidFill>
                  <a:srgbClr val="BDC1C6"/>
                </a:solidFill>
                <a:effectLst/>
                <a:latin typeface="arial" panose="020B0604020202020204" pitchFamily="34" charset="0"/>
              </a:rPr>
              <a:t>5</a:t>
            </a:r>
            <a:endParaRPr lang="en-IN" sz="1600" dirty="0"/>
          </a:p>
        </p:txBody>
      </p:sp>
    </p:spTree>
    <p:extLst>
      <p:ext uri="{BB962C8B-B14F-4D97-AF65-F5344CB8AC3E}">
        <p14:creationId xmlns="" xmlns:p14="http://schemas.microsoft.com/office/powerpoint/2010/main" val="1531790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E1659-0840-40ED-A848-A20A481B3142}"/>
              </a:ext>
            </a:extLst>
          </p:cNvPr>
          <p:cNvSpPr>
            <a:spLocks noGrp="1"/>
          </p:cNvSpPr>
          <p:nvPr>
            <p:ph type="ctrTitle"/>
          </p:nvPr>
        </p:nvSpPr>
        <p:spPr>
          <a:xfrm>
            <a:off x="0" y="0"/>
            <a:ext cx="12191999" cy="743617"/>
          </a:xfrm>
          <a:solidFill>
            <a:srgbClr val="FFFF00"/>
          </a:solidFill>
        </p:spPr>
        <p:txBody>
          <a:bodyPr/>
          <a:lstStyle/>
          <a:p>
            <a:pPr algn="l"/>
            <a:r>
              <a:rPr lang="en-US" sz="4800" i="1" dirty="0"/>
              <a:t>Semi-autonomous nature of chloroplast</a:t>
            </a:r>
            <a:endParaRPr lang="en-IN" sz="4800" i="1" dirty="0"/>
          </a:p>
        </p:txBody>
      </p:sp>
      <p:sp>
        <p:nvSpPr>
          <p:cNvPr id="3" name="Subtitle 2">
            <a:extLst>
              <a:ext uri="{FF2B5EF4-FFF2-40B4-BE49-F238E27FC236}">
                <a16:creationId xmlns="" xmlns:a16="http://schemas.microsoft.com/office/drawing/2014/main" id="{6A441D10-122D-49FF-8C68-DB20AB1BC2B5}"/>
              </a:ext>
            </a:extLst>
          </p:cNvPr>
          <p:cNvSpPr>
            <a:spLocks noGrp="1"/>
          </p:cNvSpPr>
          <p:nvPr>
            <p:ph type="subTitle" idx="1"/>
          </p:nvPr>
        </p:nvSpPr>
        <p:spPr>
          <a:xfrm>
            <a:off x="0" y="885854"/>
            <a:ext cx="12192000" cy="2709155"/>
          </a:xfrm>
        </p:spPr>
        <p:txBody>
          <a:bodyPr>
            <a:noAutofit/>
          </a:bodyPr>
          <a:lstStyle/>
          <a:p>
            <a:pPr algn="just"/>
            <a:r>
              <a:rPr lang="en-IN" sz="2400" b="0" i="0" dirty="0">
                <a:solidFill>
                  <a:srgbClr val="000000"/>
                </a:solidFill>
                <a:effectLst/>
                <a:latin typeface="LiberationSans_u_5"/>
              </a:rPr>
              <a:t>Chloroplasts are also semi-autonomous organelles found in plant cells and other photosynthetic eukaryotes. Chloroplasts use light energy to synthesize ATP and sugar molecules. Like mitochondria, chloroplasts reproduce by binary fission, but unlike mitochondria they have a three-membrane structure. In addition to an outer membrane and an inner membrane, chloroplasts also contain thylakoid membranes found inside the interior, or stroma, of the inner membrane. Like mitochondria, chloroplasts contain circular DNA and ribosomes, and are able to synthesize a number of the proteins that function within the organelle. In the lower left, we see an image of algal cells in which the chloroplast are readily visible due to the presence of light absorbing chlorophyll.</a:t>
            </a:r>
            <a:endParaRPr lang="en-IN" sz="2400" dirty="0"/>
          </a:p>
        </p:txBody>
      </p:sp>
      <p:pic>
        <p:nvPicPr>
          <p:cNvPr id="2052" name="Picture 4" descr="Explain ultra structure of chloroplast. Why it is called semiautonomous  cell organelle.">
            <a:extLst>
              <a:ext uri="{FF2B5EF4-FFF2-40B4-BE49-F238E27FC236}">
                <a16:creationId xmlns="" xmlns:a16="http://schemas.microsoft.com/office/drawing/2014/main" id="{3C9A9973-3D51-40E1-AF60-3426DEFFEC78}"/>
              </a:ext>
            </a:extLst>
          </p:cNvPr>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224" t="6447" r="6873" b="12142"/>
          <a:stretch/>
        </p:blipFill>
        <p:spPr bwMode="auto">
          <a:xfrm>
            <a:off x="3078437" y="4497884"/>
            <a:ext cx="5717220" cy="232092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09258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2DEBA7-F636-460E-A624-0F0DD6EFA4B4}"/>
              </a:ext>
            </a:extLst>
          </p:cNvPr>
          <p:cNvSpPr>
            <a:spLocks noGrp="1"/>
          </p:cNvSpPr>
          <p:nvPr>
            <p:ph type="ctrTitle"/>
          </p:nvPr>
        </p:nvSpPr>
        <p:spPr>
          <a:xfrm>
            <a:off x="857855" y="0"/>
            <a:ext cx="7766936" cy="899263"/>
          </a:xfrm>
        </p:spPr>
        <p:txBody>
          <a:bodyPr/>
          <a:lstStyle/>
          <a:p>
            <a:pPr algn="ctr"/>
            <a:r>
              <a:rPr lang="en-US" sz="4800" i="1" dirty="0"/>
              <a:t>Composition of chloroplast</a:t>
            </a:r>
            <a:endParaRPr lang="en-IN" sz="4800" i="1" dirty="0"/>
          </a:p>
        </p:txBody>
      </p:sp>
      <p:sp>
        <p:nvSpPr>
          <p:cNvPr id="3" name="Subtitle 2">
            <a:extLst>
              <a:ext uri="{FF2B5EF4-FFF2-40B4-BE49-F238E27FC236}">
                <a16:creationId xmlns="" xmlns:a16="http://schemas.microsoft.com/office/drawing/2014/main" id="{340D3AE2-16CB-4AD9-A026-6D021E1C52DC}"/>
              </a:ext>
            </a:extLst>
          </p:cNvPr>
          <p:cNvSpPr>
            <a:spLocks noGrp="1"/>
          </p:cNvSpPr>
          <p:nvPr>
            <p:ph type="subTitle" idx="1"/>
          </p:nvPr>
        </p:nvSpPr>
        <p:spPr>
          <a:xfrm>
            <a:off x="0" y="948389"/>
            <a:ext cx="11913326" cy="4012706"/>
          </a:xfrm>
        </p:spPr>
        <p:txBody>
          <a:bodyPr numCol="2">
            <a:normAutofit/>
          </a:bodyPr>
          <a:lstStyle/>
          <a:p>
            <a:pPr lvl="1" algn="l" fontAlgn="base"/>
            <a:r>
              <a:rPr lang="en-US" sz="2000" b="0" dirty="0">
                <a:solidFill>
                  <a:srgbClr val="424142"/>
                </a:solidFill>
                <a:effectLst/>
                <a:latin typeface="Georgia" panose="02040502050405020303" pitchFamily="18" charset="0"/>
              </a:rPr>
              <a:t>Chloroplasts contain proteins, lipids, and chlorophyll, carotenoids, RNA and DNA. Starch granules or </a:t>
            </a:r>
            <a:r>
              <a:rPr lang="en-US" sz="2000" b="0" dirty="0" err="1">
                <a:solidFill>
                  <a:srgbClr val="424142"/>
                </a:solidFill>
                <a:effectLst/>
                <a:latin typeface="Georgia" panose="02040502050405020303" pitchFamily="18" charset="0"/>
              </a:rPr>
              <a:t>osmiophillic</a:t>
            </a:r>
            <a:r>
              <a:rPr lang="en-US" sz="2000" b="0" dirty="0">
                <a:solidFill>
                  <a:srgbClr val="424142"/>
                </a:solidFill>
                <a:effectLst/>
                <a:latin typeface="Georgia" panose="02040502050405020303" pitchFamily="18" charset="0"/>
              </a:rPr>
              <a:t> droplets are also present in it.</a:t>
            </a:r>
          </a:p>
          <a:p>
            <a:pPr lvl="1" algn="l" fontAlgn="base"/>
            <a:r>
              <a:rPr lang="en-US" sz="2000" b="0" dirty="0">
                <a:solidFill>
                  <a:srgbClr val="424142"/>
                </a:solidFill>
                <a:effectLst/>
                <a:latin typeface="Georgia" panose="02040502050405020303" pitchFamily="18" charset="0"/>
              </a:rPr>
              <a:t>Proteins form a part of chloroplast membrane and lamellae, and are also present in the matrix in the form of enzymes.</a:t>
            </a:r>
          </a:p>
          <a:p>
            <a:pPr lvl="1" algn="l" fontAlgn="base"/>
            <a:r>
              <a:rPr lang="en-US" sz="2000" b="0" dirty="0">
                <a:solidFill>
                  <a:srgbClr val="424142"/>
                </a:solidFill>
                <a:effectLst/>
                <a:latin typeface="Georgia" panose="02040502050405020303" pitchFamily="18" charset="0"/>
              </a:rPr>
              <a:t>Lipids are mainly phospholipids, fats, sterols and waxes found in the lamellae and wall of the plastid.</a:t>
            </a:r>
          </a:p>
          <a:p>
            <a:pPr lvl="1" algn="l" fontAlgn="base"/>
            <a:r>
              <a:rPr lang="en-US" sz="2000" b="0" dirty="0">
                <a:solidFill>
                  <a:srgbClr val="424142"/>
                </a:solidFill>
                <a:effectLst/>
                <a:latin typeface="Georgia" panose="02040502050405020303" pitchFamily="18" charset="0"/>
              </a:rPr>
              <a:t>Chlorophyll is of two types-chlorophyll a and chlorophyll b. These are found in green plants and algae. Chlorophyll is an asymmetrical molecule having a </a:t>
            </a:r>
            <a:r>
              <a:rPr lang="en-US" sz="2000" b="0" dirty="0" err="1">
                <a:solidFill>
                  <a:srgbClr val="424142"/>
                </a:solidFill>
                <a:effectLst/>
                <a:latin typeface="Georgia" panose="02040502050405020303" pitchFamily="18" charset="0"/>
              </a:rPr>
              <a:t>hydrophyllic</a:t>
            </a:r>
            <a:r>
              <a:rPr lang="en-US" sz="2000" b="0" dirty="0">
                <a:solidFill>
                  <a:srgbClr val="424142"/>
                </a:solidFill>
                <a:effectLst/>
                <a:latin typeface="Georgia" panose="02040502050405020303" pitchFamily="18" charset="0"/>
              </a:rPr>
              <a:t> head made of four pyrrole rings bound to each other to form a porphyrin ring. This part of the molecule is similar to </a:t>
            </a:r>
            <a:r>
              <a:rPr lang="en-US" sz="2000" b="0" dirty="0" err="1">
                <a:solidFill>
                  <a:srgbClr val="424142"/>
                </a:solidFill>
                <a:effectLst/>
                <a:latin typeface="Georgia" panose="02040502050405020303" pitchFamily="18" charset="0"/>
              </a:rPr>
              <a:t>haemoglobin</a:t>
            </a:r>
            <a:r>
              <a:rPr lang="en-US" sz="2000" b="0" dirty="0">
                <a:solidFill>
                  <a:srgbClr val="424142"/>
                </a:solidFill>
                <a:effectLst/>
                <a:latin typeface="Georgia" panose="02040502050405020303" pitchFamily="18" charset="0"/>
              </a:rPr>
              <a:t> and cytochromes.</a:t>
            </a:r>
          </a:p>
          <a:p>
            <a:endParaRPr lang="en-IN" sz="2400" dirty="0"/>
          </a:p>
        </p:txBody>
      </p:sp>
      <p:pic>
        <p:nvPicPr>
          <p:cNvPr id="3077" name="Picture 5" descr="Chloroplast Structure, Meaning, Definition, Functions">
            <a:extLst>
              <a:ext uri="{FF2B5EF4-FFF2-40B4-BE49-F238E27FC236}">
                <a16:creationId xmlns="" xmlns:a16="http://schemas.microsoft.com/office/drawing/2014/main" id="{69FA5BD8-5152-4974-B2B6-C679F6071BC1}"/>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74233" y="3315512"/>
            <a:ext cx="4261282" cy="30069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3086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8B6517C-2A37-4FC6-B2C6-D3575C45490E}"/>
              </a:ext>
            </a:extLst>
          </p:cNvPr>
          <p:cNvSpPr txBox="1"/>
          <p:nvPr/>
        </p:nvSpPr>
        <p:spPr>
          <a:xfrm>
            <a:off x="639192" y="199565"/>
            <a:ext cx="9758842" cy="5632311"/>
          </a:xfrm>
          <a:prstGeom prst="rect">
            <a:avLst/>
          </a:prstGeom>
          <a:noFill/>
        </p:spPr>
        <p:txBody>
          <a:bodyPr wrap="square">
            <a:spAutoFit/>
          </a:bodyPr>
          <a:lstStyle/>
          <a:p>
            <a:pPr fontAlgn="base"/>
            <a:r>
              <a:rPr lang="en-US" sz="2000" b="0" dirty="0">
                <a:solidFill>
                  <a:srgbClr val="424142"/>
                </a:solidFill>
                <a:effectLst/>
                <a:latin typeface="Georgia" panose="02040502050405020303" pitchFamily="18" charset="0"/>
              </a:rPr>
              <a:t>In chlorophyll, however, there is a Mg atom forming a complex with four rings (In animal pigments the Mg is replaced by Fe).Chlorophyll has a long hydrophobic chain attached to one of the rings. In chlorophyll b there is a —CHO group in place of the —CH</a:t>
            </a:r>
            <a:r>
              <a:rPr lang="en-US" sz="2000" b="0" baseline="-25000" dirty="0">
                <a:solidFill>
                  <a:srgbClr val="424142"/>
                </a:solidFill>
                <a:effectLst/>
                <a:latin typeface="Georgia" panose="02040502050405020303" pitchFamily="18" charset="0"/>
              </a:rPr>
              <a:t>3</a:t>
            </a:r>
            <a:r>
              <a:rPr lang="en-US" sz="2000" b="0" dirty="0">
                <a:solidFill>
                  <a:srgbClr val="424142"/>
                </a:solidFill>
                <a:effectLst/>
                <a:latin typeface="Georgia" panose="02040502050405020303" pitchFamily="18" charset="0"/>
              </a:rPr>
              <a:t> group.</a:t>
            </a:r>
          </a:p>
          <a:p>
            <a:pPr fontAlgn="base"/>
            <a:r>
              <a:rPr lang="en-US" sz="2000" b="0" dirty="0">
                <a:solidFill>
                  <a:srgbClr val="424142"/>
                </a:solidFill>
                <a:effectLst/>
                <a:latin typeface="Georgia" panose="02040502050405020303" pitchFamily="18" charset="0"/>
              </a:rPr>
              <a:t>Chlorophyll absorbs light mainly in the red region of the spectrum which causes the green </a:t>
            </a:r>
            <a:r>
              <a:rPr lang="en-US" sz="2000" b="0" dirty="0" err="1">
                <a:solidFill>
                  <a:srgbClr val="424142"/>
                </a:solidFill>
                <a:effectLst/>
                <a:latin typeface="Georgia" panose="02040502050405020303" pitchFamily="18" charset="0"/>
              </a:rPr>
              <a:t>colour</a:t>
            </a:r>
            <a:r>
              <a:rPr lang="en-US" sz="2000" b="0" dirty="0">
                <a:solidFill>
                  <a:srgbClr val="424142"/>
                </a:solidFill>
                <a:effectLst/>
                <a:latin typeface="Georgia" panose="02040502050405020303" pitchFamily="18" charset="0"/>
              </a:rPr>
              <a:t> of green plants.</a:t>
            </a:r>
          </a:p>
          <a:p>
            <a:pPr fontAlgn="base"/>
            <a:r>
              <a:rPr lang="en-US" sz="2000" b="0" dirty="0">
                <a:solidFill>
                  <a:srgbClr val="424142"/>
                </a:solidFill>
                <a:effectLst/>
                <a:latin typeface="Georgia" panose="02040502050405020303" pitchFamily="18" charset="0"/>
              </a:rPr>
              <a:t>Chlorophyll molecules are disposed with in the thylakoid membrane in close association with integral proteins forming several complexes that have important functions in photosynthesis.</a:t>
            </a:r>
          </a:p>
          <a:p>
            <a:pPr fontAlgn="base"/>
            <a:r>
              <a:rPr lang="en-US" sz="2000" b="0" dirty="0">
                <a:solidFill>
                  <a:srgbClr val="424142"/>
                </a:solidFill>
                <a:effectLst/>
                <a:latin typeface="Georgia" panose="02040502050405020303" pitchFamily="18" charset="0"/>
              </a:rPr>
              <a:t>Carbohydrates are found in a very low percentage and in chloroplasts the common carbohydrates are starch and sugar phosphates.</a:t>
            </a:r>
          </a:p>
          <a:p>
            <a:pPr fontAlgn="base"/>
            <a:r>
              <a:rPr lang="en-US" sz="2000" b="0" dirty="0">
                <a:solidFill>
                  <a:srgbClr val="424142"/>
                </a:solidFill>
                <a:effectLst/>
                <a:latin typeface="Georgia" panose="02040502050405020303" pitchFamily="18" charset="0"/>
              </a:rPr>
              <a:t>DNA molecule in chloroplast was first of all reported by </a:t>
            </a:r>
            <a:r>
              <a:rPr lang="en-US" sz="2000" b="0" dirty="0" err="1">
                <a:solidFill>
                  <a:srgbClr val="424142"/>
                </a:solidFill>
                <a:effectLst/>
                <a:latin typeface="Georgia" panose="02040502050405020303" pitchFamily="18" charset="0"/>
              </a:rPr>
              <a:t>Ris</a:t>
            </a:r>
            <a:r>
              <a:rPr lang="en-US" sz="2000" b="0" dirty="0">
                <a:solidFill>
                  <a:srgbClr val="424142"/>
                </a:solidFill>
                <a:effectLst/>
                <a:latin typeface="Georgia" panose="02040502050405020303" pitchFamily="18" charset="0"/>
              </a:rPr>
              <a:t> and </a:t>
            </a:r>
            <a:r>
              <a:rPr lang="en-US" sz="2000" b="0" dirty="0" err="1">
                <a:solidFill>
                  <a:srgbClr val="424142"/>
                </a:solidFill>
                <a:effectLst/>
                <a:latin typeface="Georgia" panose="02040502050405020303" pitchFamily="18" charset="0"/>
              </a:rPr>
              <a:t>Plaut</a:t>
            </a:r>
            <a:r>
              <a:rPr lang="en-US" sz="2000" b="0" dirty="0">
                <a:solidFill>
                  <a:srgbClr val="424142"/>
                </a:solidFill>
                <a:effectLst/>
                <a:latin typeface="Georgia" panose="02040502050405020303" pitchFamily="18" charset="0"/>
              </a:rPr>
              <a:t> (1962) in Chlamydomonas (alga) and later it was reported in chloroplasts of other algae and higher plants. Chloroplast DNA resembles closely with bacterial DNA and differs from nuclear DNA in many respects.</a:t>
            </a:r>
          </a:p>
          <a:p>
            <a:pPr fontAlgn="base"/>
            <a:r>
              <a:rPr lang="en-US" sz="2000" b="0" dirty="0">
                <a:solidFill>
                  <a:srgbClr val="424142"/>
                </a:solidFill>
                <a:effectLst/>
                <a:latin typeface="Georgia" panose="02040502050405020303" pitchFamily="18" charset="0"/>
              </a:rPr>
              <a:t>RNA is found in ribosomes of plastids. RNAs are of two types—24S rRNA and 16S rRNA. In chloroplasts are also found aminoacyl-tRNAs, aminoacyl-tRNA synthetases and methionyl-tRNA.</a:t>
            </a:r>
          </a:p>
        </p:txBody>
      </p:sp>
    </p:spTree>
    <p:extLst>
      <p:ext uri="{BB962C8B-B14F-4D97-AF65-F5344CB8AC3E}">
        <p14:creationId xmlns="" xmlns:p14="http://schemas.microsoft.com/office/powerpoint/2010/main" val="32253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85</TotalTime>
  <Words>378</Words>
  <Application>Microsoft Office PowerPoint</Application>
  <PresentationFormat>Custom</PresentationFormat>
  <Paragraphs>27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CHLOROPLASTS</vt:lpstr>
      <vt:lpstr>CHLOROPLAST</vt:lpstr>
      <vt:lpstr>Characteristics of chloroplast</vt:lpstr>
      <vt:lpstr>Marker Enzyme of Chloroplast</vt:lpstr>
      <vt:lpstr>Semi-autonomous nature of chloroplast</vt:lpstr>
      <vt:lpstr>Composition of chloroplast</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CHLOROPLAST</dc:title>
  <dc:creator>Pooja Kaondal</dc:creator>
  <cp:lastModifiedBy>HP</cp:lastModifiedBy>
  <cp:revision>5</cp:revision>
  <dcterms:created xsi:type="dcterms:W3CDTF">2022-03-19T12:36:50Z</dcterms:created>
  <dcterms:modified xsi:type="dcterms:W3CDTF">2022-07-20T04:14:54Z</dcterms:modified>
</cp:coreProperties>
</file>